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76" r:id="rId3"/>
    <p:sldId id="271" r:id="rId4"/>
    <p:sldId id="272" r:id="rId5"/>
    <p:sldId id="273" r:id="rId6"/>
    <p:sldId id="274" r:id="rId7"/>
    <p:sldId id="259" r:id="rId8"/>
    <p:sldId id="260" r:id="rId9"/>
    <p:sldId id="261" r:id="rId10"/>
    <p:sldId id="262" r:id="rId11"/>
    <p:sldId id="263" r:id="rId12"/>
    <p:sldId id="264" r:id="rId13"/>
    <p:sldId id="269" r:id="rId14"/>
    <p:sldId id="275" r:id="rId15"/>
    <p:sldId id="266" r:id="rId16"/>
    <p:sldId id="267" r:id="rId17"/>
    <p:sldId id="265" r:id="rId18"/>
    <p:sldId id="26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10"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4554F0-F885-46D3-86EF-869A179BBD5A}" type="datetimeFigureOut">
              <a:rPr lang="en-US" smtClean="0"/>
              <a:pPr/>
              <a:t>4/9/2014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6B28CF-AD8F-4212-AF86-7CCC883AD20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6B28CF-AD8F-4212-AF86-7CCC883AD205}"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5222B26C-4EB7-45CD-89CB-1F8D5F8082DB}" type="datetimeFigureOut">
              <a:rPr lang="en-US" smtClean="0"/>
              <a:pPr/>
              <a:t>4/9/2014</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0BAD3D34-0B5E-4D8D-9F5D-330EF869577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222B26C-4EB7-45CD-89CB-1F8D5F8082DB}" type="datetimeFigureOut">
              <a:rPr lang="en-US" smtClean="0"/>
              <a:pPr/>
              <a:t>4/9/2014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D3D34-0B5E-4D8D-9F5D-330EF869577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222B26C-4EB7-45CD-89CB-1F8D5F8082DB}" type="datetimeFigureOut">
              <a:rPr lang="en-US" smtClean="0"/>
              <a:pPr/>
              <a:t>4/9/2014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D3D34-0B5E-4D8D-9F5D-330EF869577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5222B26C-4EB7-45CD-89CB-1F8D5F8082DB}" type="datetimeFigureOut">
              <a:rPr lang="en-US" smtClean="0"/>
              <a:pPr/>
              <a:t>4/9/2014</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0BAD3D34-0B5E-4D8D-9F5D-330EF869577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5222B26C-4EB7-45CD-89CB-1F8D5F8082DB}" type="datetimeFigureOut">
              <a:rPr lang="en-US" smtClean="0"/>
              <a:pPr/>
              <a:t>4/9/2014</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0BAD3D34-0B5E-4D8D-9F5D-330EF8695775}"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5222B26C-4EB7-45CD-89CB-1F8D5F8082DB}" type="datetimeFigureOut">
              <a:rPr lang="en-US" smtClean="0"/>
              <a:pPr/>
              <a:t>4/9/2014</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0BAD3D34-0B5E-4D8D-9F5D-330EF869577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5222B26C-4EB7-45CD-89CB-1F8D5F8082DB}" type="datetimeFigureOut">
              <a:rPr lang="en-US" smtClean="0"/>
              <a:pPr/>
              <a:t>4/9/2014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0BAD3D34-0B5E-4D8D-9F5D-330EF8695775}"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5222B26C-4EB7-45CD-89CB-1F8D5F8082DB}" type="datetimeFigureOut">
              <a:rPr lang="en-US" smtClean="0"/>
              <a:pPr/>
              <a:t>4/9/2014</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D3D34-0B5E-4D8D-9F5D-330EF869577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222B26C-4EB7-45CD-89CB-1F8D5F8082DB}" type="datetimeFigureOut">
              <a:rPr lang="en-US" smtClean="0"/>
              <a:pPr/>
              <a:t>4/9/2014</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AD3D34-0B5E-4D8D-9F5D-330EF869577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5222B26C-4EB7-45CD-89CB-1F8D5F8082DB}" type="datetimeFigureOut">
              <a:rPr lang="en-US" smtClean="0"/>
              <a:pPr/>
              <a:t>4/9/2014</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AD3D34-0B5E-4D8D-9F5D-330EF869577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5222B26C-4EB7-45CD-89CB-1F8D5F8082DB}" type="datetimeFigureOut">
              <a:rPr lang="en-US" smtClean="0"/>
              <a:pPr/>
              <a:t>4/9/2014</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0BAD3D34-0B5E-4D8D-9F5D-330EF8695775}"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222B26C-4EB7-45CD-89CB-1F8D5F8082DB}" type="datetimeFigureOut">
              <a:rPr lang="en-US" smtClean="0"/>
              <a:pPr/>
              <a:t>4/9/2014</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BAD3D34-0B5E-4D8D-9F5D-330EF8695775}"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TO START YOUR BEEHIVES</a:t>
            </a:r>
            <a:endParaRPr lang="en-US" dirty="0"/>
          </a:p>
        </p:txBody>
      </p:sp>
      <p:sp>
        <p:nvSpPr>
          <p:cNvPr id="3" name="Subtitle 2"/>
          <p:cNvSpPr>
            <a:spLocks noGrp="1"/>
          </p:cNvSpPr>
          <p:nvPr>
            <p:ph type="subTitle" idx="1"/>
          </p:nvPr>
        </p:nvSpPr>
        <p:spPr/>
        <p:txBody>
          <a:bodyPr/>
          <a:lstStyle/>
          <a:p>
            <a:r>
              <a:rPr lang="en-US" dirty="0" smtClean="0"/>
              <a:t>Packages, </a:t>
            </a:r>
            <a:r>
              <a:rPr lang="en-US" dirty="0" err="1" smtClean="0"/>
              <a:t>nucs</a:t>
            </a:r>
            <a:r>
              <a:rPr lang="en-US" dirty="0" smtClean="0"/>
              <a:t>, swarms, overwintered hives….</a:t>
            </a:r>
            <a:endParaRPr lang="en-US" dirty="0"/>
          </a:p>
        </p:txBody>
      </p:sp>
      <p:pic>
        <p:nvPicPr>
          <p:cNvPr id="4" name="Picture 3" descr="IMG_0259.JPG"/>
          <p:cNvPicPr>
            <a:picLocks noChangeAspect="1"/>
          </p:cNvPicPr>
          <p:nvPr/>
        </p:nvPicPr>
        <p:blipFill>
          <a:blip r:embed="rId3" cstate="print"/>
          <a:stretch>
            <a:fillRect/>
          </a:stretch>
        </p:blipFill>
        <p:spPr>
          <a:xfrm>
            <a:off x="2057400" y="990600"/>
            <a:ext cx="4648200" cy="3098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1165.JPG"/>
          <p:cNvPicPr>
            <a:picLocks noChangeAspect="1"/>
          </p:cNvPicPr>
          <p:nvPr/>
        </p:nvPicPr>
        <p:blipFill>
          <a:blip r:embed="rId2" cstate="print"/>
          <a:stretch>
            <a:fillRect/>
          </a:stretch>
        </p:blipFill>
        <p:spPr>
          <a:xfrm>
            <a:off x="3048000" y="838200"/>
            <a:ext cx="2971800" cy="4457700"/>
          </a:xfrm>
          <a:prstGeom prst="rect">
            <a:avLst/>
          </a:prstGeom>
        </p:spPr>
      </p:pic>
      <p:sp>
        <p:nvSpPr>
          <p:cNvPr id="3" name="TextBox 2"/>
          <p:cNvSpPr txBox="1"/>
          <p:nvPr/>
        </p:nvSpPr>
        <p:spPr>
          <a:xfrm>
            <a:off x="2667000" y="5562600"/>
            <a:ext cx="38100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April 15, 2006 – What did we learn?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1168.JPG"/>
          <p:cNvPicPr>
            <a:picLocks noChangeAspect="1"/>
          </p:cNvPicPr>
          <p:nvPr/>
        </p:nvPicPr>
        <p:blipFill>
          <a:blip r:embed="rId2" cstate="print"/>
          <a:stretch>
            <a:fillRect/>
          </a:stretch>
        </p:blipFill>
        <p:spPr>
          <a:xfrm>
            <a:off x="1295400" y="1219200"/>
            <a:ext cx="6172200" cy="4114800"/>
          </a:xfrm>
          <a:prstGeom prst="rect">
            <a:avLst/>
          </a:prstGeom>
        </p:spPr>
      </p:pic>
      <p:sp>
        <p:nvSpPr>
          <p:cNvPr id="3" name="TextBox 2"/>
          <p:cNvSpPr txBox="1"/>
          <p:nvPr/>
        </p:nvSpPr>
        <p:spPr>
          <a:xfrm>
            <a:off x="1219200" y="5791200"/>
            <a:ext cx="67056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One hive at a time, dump most of the bees at the entrance, with the queen inside.  Notice the lids are on!</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1169.JPG"/>
          <p:cNvPicPr>
            <a:picLocks noChangeAspect="1"/>
          </p:cNvPicPr>
          <p:nvPr/>
        </p:nvPicPr>
        <p:blipFill>
          <a:blip r:embed="rId2" cstate="print"/>
          <a:stretch>
            <a:fillRect/>
          </a:stretch>
        </p:blipFill>
        <p:spPr>
          <a:xfrm>
            <a:off x="3200400" y="2286000"/>
            <a:ext cx="4800600" cy="3200400"/>
          </a:xfrm>
          <a:prstGeom prst="rect">
            <a:avLst/>
          </a:prstGeom>
        </p:spPr>
      </p:pic>
      <p:pic>
        <p:nvPicPr>
          <p:cNvPr id="3" name="Picture 2" descr="IMG_1170.JPG"/>
          <p:cNvPicPr>
            <a:picLocks noChangeAspect="1"/>
          </p:cNvPicPr>
          <p:nvPr/>
        </p:nvPicPr>
        <p:blipFill>
          <a:blip r:embed="rId3" cstate="print"/>
          <a:stretch>
            <a:fillRect/>
          </a:stretch>
        </p:blipFill>
        <p:spPr>
          <a:xfrm>
            <a:off x="609600" y="381000"/>
            <a:ext cx="4038600" cy="2692400"/>
          </a:xfrm>
          <a:prstGeom prst="rect">
            <a:avLst/>
          </a:prstGeom>
        </p:spPr>
      </p:pic>
      <p:sp>
        <p:nvSpPr>
          <p:cNvPr id="5" name="TextBox 4"/>
          <p:cNvSpPr txBox="1"/>
          <p:nvPr/>
        </p:nvSpPr>
        <p:spPr>
          <a:xfrm>
            <a:off x="762000" y="5562600"/>
            <a:ext cx="754380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These pictures were taken at the same time – notice the time of day, sunset, much better for installing packages.  There are no bees flying in the air this time!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drift prevention.jpg"/>
          <p:cNvPicPr>
            <a:picLocks noGrp="1" noChangeAspect="1"/>
          </p:cNvPicPr>
          <p:nvPr>
            <p:ph type="pic" idx="1"/>
          </p:nvPr>
        </p:nvPicPr>
        <p:blipFill>
          <a:blip r:embed="rId2" cstate="print"/>
          <a:srcRect l="4116" r="4116"/>
          <a:stretch>
            <a:fillRect/>
          </a:stretch>
        </p:blipFill>
        <p:spPr>
          <a:xfrm>
            <a:off x="1828800" y="990600"/>
            <a:ext cx="5029200" cy="3657600"/>
          </a:xfrm>
        </p:spPr>
      </p:pic>
      <p:sp>
        <p:nvSpPr>
          <p:cNvPr id="4" name="Text Placeholder 3"/>
          <p:cNvSpPr>
            <a:spLocks noGrp="1"/>
          </p:cNvSpPr>
          <p:nvPr>
            <p:ph type="body" sz="half" idx="2"/>
          </p:nvPr>
        </p:nvSpPr>
        <p:spPr>
          <a:xfrm>
            <a:off x="1143000" y="5533218"/>
            <a:ext cx="5943600" cy="768350"/>
          </a:xfrm>
        </p:spPr>
        <p:txBody>
          <a:bodyPr/>
          <a:lstStyle/>
          <a:p>
            <a:pPr algn="ctr"/>
            <a:r>
              <a:rPr lang="en-US" dirty="0" smtClean="0"/>
              <a:t>In 2007 we had to install packages in below freezing temps.. I don’t have a picture of that, so I will explain.</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4001925"/>
            <a:ext cx="3581400" cy="184666"/>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HelveticaNeue-Light"/>
                <a:cs typeface="Arial" pitchFamily="34" charset="0"/>
              </a:rPr>
              <a:t> </a:t>
            </a:r>
            <a:r>
              <a:rPr kumimoji="0" lang="en-US" sz="1200" b="0" i="0" u="none" strike="noStrike" cap="none" normalizeH="0" baseline="0" dirty="0" smtClean="0">
                <a:ln>
                  <a:noFill/>
                </a:ln>
                <a:solidFill>
                  <a:srgbClr val="000000"/>
                </a:solidFill>
                <a:effectLst/>
                <a:latin typeface="HelveticaNeue-Light"/>
                <a:cs typeface="Arial" pitchFamily="34" charset="0"/>
              </a:rPr>
              <a:t>May 16, 2013</a:t>
            </a:r>
          </a:p>
        </p:txBody>
      </p:sp>
      <p:pic>
        <p:nvPicPr>
          <p:cNvPr id="1026" name="Picture 2" descr="frame 4 again"/>
          <p:cNvPicPr>
            <a:picLocks noChangeAspect="1" noChangeArrowheads="1"/>
          </p:cNvPicPr>
          <p:nvPr/>
        </p:nvPicPr>
        <p:blipFill>
          <a:blip r:embed="rId2" cstate="print"/>
          <a:srcRect/>
          <a:stretch>
            <a:fillRect/>
          </a:stretch>
        </p:blipFill>
        <p:spPr bwMode="auto">
          <a:xfrm>
            <a:off x="2438400" y="457200"/>
            <a:ext cx="4368798" cy="3276600"/>
          </a:xfrm>
          <a:prstGeom prst="rect">
            <a:avLst/>
          </a:prstGeom>
          <a:noFill/>
        </p:spPr>
      </p:pic>
      <p:sp>
        <p:nvSpPr>
          <p:cNvPr id="5" name="TextBox 4"/>
          <p:cNvSpPr txBox="1"/>
          <p:nvPr/>
        </p:nvSpPr>
        <p:spPr>
          <a:xfrm>
            <a:off x="1143000" y="4191000"/>
            <a:ext cx="7086600" cy="1615827"/>
          </a:xfrm>
          <a:prstGeom prst="rect">
            <a:avLst/>
          </a:prstGeom>
          <a:noFill/>
        </p:spPr>
        <p:txBody>
          <a:bodyPr wrap="square" rtlCol="0">
            <a:spAutoFit/>
          </a:bodyPr>
          <a:lstStyle/>
          <a:p>
            <a:pPr lvl="0" eaLnBrk="0" fontAlgn="ctr" hangingPunct="0">
              <a:spcBef>
                <a:spcPct val="0"/>
              </a:spcBef>
              <a:spcAft>
                <a:spcPct val="0"/>
              </a:spcAft>
            </a:pPr>
            <a:r>
              <a:rPr lang="en-US" sz="1100" dirty="0" smtClean="0">
                <a:solidFill>
                  <a:srgbClr val="000000"/>
                </a:solidFill>
                <a:latin typeface="HelveticaNeue-Light"/>
                <a:cs typeface="Arial" pitchFamily="34" charset="0"/>
              </a:rPr>
              <a:t>It has been nine days since we installed the package in the Long Langstroth hive.  It was a beautiful day.  We went out to the club apiary and added a super to each of the splits from the overwintered hive so they have plenty of room.  They looked great and had a lot of bees.  Now, for the moment of truth, to see how the bees are drawing out the foundationless frames in our Long </a:t>
            </a:r>
            <a:r>
              <a:rPr lang="en-US" sz="1100" dirty="0" smtClean="0">
                <a:solidFill>
                  <a:srgbClr val="000000"/>
                </a:solidFill>
                <a:latin typeface="HelveticaNeue-Light"/>
                <a:cs typeface="Arial" pitchFamily="34" charset="0"/>
              </a:rPr>
              <a:t>Langstroth hive</a:t>
            </a:r>
            <a:r>
              <a:rPr lang="en-US" sz="1100" dirty="0" smtClean="0">
                <a:solidFill>
                  <a:srgbClr val="000000"/>
                </a:solidFill>
                <a:latin typeface="HelveticaNeue-Light"/>
                <a:cs typeface="Arial" pitchFamily="34" charset="0"/>
              </a:rPr>
              <a:t>. </a:t>
            </a:r>
            <a:r>
              <a:rPr lang="en-US" sz="1100" dirty="0" smtClean="0">
                <a:solidFill>
                  <a:srgbClr val="000000"/>
                </a:solidFill>
                <a:latin typeface="HelveticaNeue-Light"/>
                <a:cs typeface="Arial" pitchFamily="34" charset="0"/>
              </a:rPr>
              <a:t> </a:t>
            </a:r>
            <a:r>
              <a:rPr lang="en-US" sz="1100" dirty="0" smtClean="0">
                <a:solidFill>
                  <a:srgbClr val="000000"/>
                </a:solidFill>
                <a:latin typeface="HelveticaNeue-Light"/>
                <a:cs typeface="Arial" pitchFamily="34" charset="0"/>
              </a:rPr>
              <a:t>We put two frames of drawn comb in with one empty frame in front, so frame #1 is foundationless, #2 and #3 are drawn comb, #4 is foundationless and so are all the rest.  This picture is frame #4.  That is all natural comb, completely straight and in the frame!  The bees have almost attached it to the bottom of the frame.  From the top, it looks exactly like comb built from foundation. Frame number one is almost as full.  Frame #5 is half full, so is six and they have started on #7.  We did not add any sugar water to this hive, they are doing all this on natural forage.  </a:t>
            </a:r>
            <a:endParaRPr lang="en-US" sz="1100" dirty="0" smtClean="0">
              <a:solidFill>
                <a:srgbClr val="000000"/>
              </a:solidFill>
              <a:latin typeface="HelveticaNeue-Light"/>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1192.JPG"/>
          <p:cNvPicPr>
            <a:picLocks noChangeAspect="1"/>
          </p:cNvPicPr>
          <p:nvPr/>
        </p:nvPicPr>
        <p:blipFill>
          <a:blip r:embed="rId2" cstate="print"/>
          <a:stretch>
            <a:fillRect/>
          </a:stretch>
        </p:blipFill>
        <p:spPr>
          <a:xfrm>
            <a:off x="1219200" y="914400"/>
            <a:ext cx="6400800" cy="4267200"/>
          </a:xfrm>
          <a:prstGeom prst="rect">
            <a:avLst/>
          </a:prstGeom>
        </p:spPr>
      </p:pic>
      <p:sp>
        <p:nvSpPr>
          <p:cNvPr id="3" name="TextBox 2"/>
          <p:cNvSpPr txBox="1"/>
          <p:nvPr/>
        </p:nvSpPr>
        <p:spPr>
          <a:xfrm>
            <a:off x="685800" y="5410200"/>
            <a:ext cx="70866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May 3, 2006, these were installed April 15, 2006.  Nice brood pattern.</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1266.JPG"/>
          <p:cNvPicPr>
            <a:picLocks noChangeAspect="1"/>
          </p:cNvPicPr>
          <p:nvPr/>
        </p:nvPicPr>
        <p:blipFill>
          <a:blip r:embed="rId2" cstate="print"/>
          <a:stretch>
            <a:fillRect/>
          </a:stretch>
        </p:blipFill>
        <p:spPr>
          <a:xfrm>
            <a:off x="1371600" y="457200"/>
            <a:ext cx="6324600" cy="4216400"/>
          </a:xfrm>
          <a:prstGeom prst="rect">
            <a:avLst/>
          </a:prstGeom>
        </p:spPr>
      </p:pic>
      <p:sp>
        <p:nvSpPr>
          <p:cNvPr id="4" name="TextBox 3"/>
          <p:cNvSpPr txBox="1"/>
          <p:nvPr/>
        </p:nvSpPr>
        <p:spPr>
          <a:xfrm>
            <a:off x="1371600" y="5334000"/>
            <a:ext cx="61722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May 19, 2006, now we have added a second brood box, sugar water is removed by now.</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1145.JPG"/>
          <p:cNvPicPr>
            <a:picLocks noChangeAspect="1"/>
          </p:cNvPicPr>
          <p:nvPr/>
        </p:nvPicPr>
        <p:blipFill>
          <a:blip r:embed="rId2" cstate="print"/>
          <a:stretch>
            <a:fillRect/>
          </a:stretch>
        </p:blipFill>
        <p:spPr>
          <a:xfrm>
            <a:off x="685800" y="1371600"/>
            <a:ext cx="2209800" cy="3314700"/>
          </a:xfrm>
          <a:prstGeom prst="rect">
            <a:avLst/>
          </a:prstGeom>
        </p:spPr>
      </p:pic>
      <p:pic>
        <p:nvPicPr>
          <p:cNvPr id="3" name="Picture 2" descr="IMG_1146.JPG"/>
          <p:cNvPicPr>
            <a:picLocks noChangeAspect="1"/>
          </p:cNvPicPr>
          <p:nvPr/>
        </p:nvPicPr>
        <p:blipFill>
          <a:blip r:embed="rId3" cstate="print"/>
          <a:stretch>
            <a:fillRect/>
          </a:stretch>
        </p:blipFill>
        <p:spPr>
          <a:xfrm>
            <a:off x="3124200" y="914400"/>
            <a:ext cx="2184400" cy="3276600"/>
          </a:xfrm>
          <a:prstGeom prst="rect">
            <a:avLst/>
          </a:prstGeom>
        </p:spPr>
      </p:pic>
      <p:pic>
        <p:nvPicPr>
          <p:cNvPr id="5" name="Picture 4" descr="IMG_1149.JPG"/>
          <p:cNvPicPr>
            <a:picLocks noChangeAspect="1"/>
          </p:cNvPicPr>
          <p:nvPr/>
        </p:nvPicPr>
        <p:blipFill>
          <a:blip r:embed="rId4" cstate="print"/>
          <a:stretch>
            <a:fillRect/>
          </a:stretch>
        </p:blipFill>
        <p:spPr>
          <a:xfrm>
            <a:off x="5867400" y="533400"/>
            <a:ext cx="2184400" cy="3276600"/>
          </a:xfrm>
          <a:prstGeom prst="rect">
            <a:avLst/>
          </a:prstGeom>
        </p:spPr>
      </p:pic>
      <p:sp>
        <p:nvSpPr>
          <p:cNvPr id="6" name="TextBox 5"/>
          <p:cNvSpPr txBox="1"/>
          <p:nvPr/>
        </p:nvSpPr>
        <p:spPr>
          <a:xfrm>
            <a:off x="1295400" y="4876800"/>
            <a:ext cx="58674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Wait until the daffodils bloom to check overwintered hives!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1381.JPG"/>
          <p:cNvPicPr>
            <a:picLocks noChangeAspect="1"/>
          </p:cNvPicPr>
          <p:nvPr/>
        </p:nvPicPr>
        <p:blipFill>
          <a:blip r:embed="rId2" cstate="print"/>
          <a:stretch>
            <a:fillRect/>
          </a:stretch>
        </p:blipFill>
        <p:spPr>
          <a:xfrm>
            <a:off x="228600" y="1371600"/>
            <a:ext cx="4724400" cy="3149600"/>
          </a:xfrm>
          <a:prstGeom prst="rect">
            <a:avLst/>
          </a:prstGeom>
        </p:spPr>
      </p:pic>
      <p:pic>
        <p:nvPicPr>
          <p:cNvPr id="3" name="Picture 2" descr="IMG_1482.JPG"/>
          <p:cNvPicPr>
            <a:picLocks noChangeAspect="1"/>
          </p:cNvPicPr>
          <p:nvPr/>
        </p:nvPicPr>
        <p:blipFill>
          <a:blip r:embed="rId3" cstate="print"/>
          <a:srcRect t="40000" b="6667"/>
          <a:stretch>
            <a:fillRect/>
          </a:stretch>
        </p:blipFill>
        <p:spPr>
          <a:xfrm>
            <a:off x="5257800" y="1828800"/>
            <a:ext cx="3352800" cy="2682240"/>
          </a:xfrm>
          <a:prstGeom prst="rect">
            <a:avLst/>
          </a:prstGeom>
        </p:spPr>
      </p:pic>
      <p:sp>
        <p:nvSpPr>
          <p:cNvPr id="4" name="TextBox 3"/>
          <p:cNvSpPr txBox="1"/>
          <p:nvPr/>
        </p:nvSpPr>
        <p:spPr>
          <a:xfrm>
            <a:off x="838200" y="4724400"/>
            <a:ext cx="76200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Swarms in July – probably the overwintered hives – but we did get honey!</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0_7192.JPG"/>
          <p:cNvPicPr>
            <a:picLocks noChangeAspect="1"/>
          </p:cNvPicPr>
          <p:nvPr/>
        </p:nvPicPr>
        <p:blipFill>
          <a:blip r:embed="rId2" cstate="print"/>
          <a:stretch>
            <a:fillRect/>
          </a:stretch>
        </p:blipFill>
        <p:spPr>
          <a:xfrm>
            <a:off x="2133600" y="533400"/>
            <a:ext cx="4897120" cy="3672840"/>
          </a:xfrm>
          <a:prstGeom prst="rect">
            <a:avLst/>
          </a:prstGeom>
        </p:spPr>
      </p:pic>
      <p:sp>
        <p:nvSpPr>
          <p:cNvPr id="3" name="TextBox 2"/>
          <p:cNvSpPr txBox="1"/>
          <p:nvPr/>
        </p:nvSpPr>
        <p:spPr>
          <a:xfrm>
            <a:off x="1295400" y="4953000"/>
            <a:ext cx="6858000" cy="369332"/>
          </a:xfrm>
          <a:prstGeom prst="rect">
            <a:avLst/>
          </a:prstGeom>
          <a:noFill/>
        </p:spPr>
        <p:txBody>
          <a:bodyPr wrap="square" rtlCol="0">
            <a:spAutoFit/>
          </a:bodyPr>
          <a:lstStyle/>
          <a:p>
            <a:pPr algn="ctr"/>
            <a:r>
              <a:rPr lang="en-US" dirty="0" smtClean="0"/>
              <a:t>Just like in Real Estate…Location, location, location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0_7214.JPG"/>
          <p:cNvPicPr>
            <a:picLocks noChangeAspect="1"/>
          </p:cNvPicPr>
          <p:nvPr/>
        </p:nvPicPr>
        <p:blipFill>
          <a:blip r:embed="rId2" cstate="print"/>
          <a:stretch>
            <a:fillRect/>
          </a:stretch>
        </p:blipFill>
        <p:spPr>
          <a:xfrm rot="5400000">
            <a:off x="2371725" y="828675"/>
            <a:ext cx="4191000" cy="3143250"/>
          </a:xfrm>
          <a:prstGeom prst="rect">
            <a:avLst/>
          </a:prstGeom>
        </p:spPr>
      </p:pic>
      <p:sp>
        <p:nvSpPr>
          <p:cNvPr id="3" name="TextBox 2"/>
          <p:cNvSpPr txBox="1"/>
          <p:nvPr/>
        </p:nvSpPr>
        <p:spPr>
          <a:xfrm>
            <a:off x="1143000" y="4953000"/>
            <a:ext cx="71628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Preparing your equipment for new bees…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1_0805.JPG"/>
          <p:cNvPicPr>
            <a:picLocks noChangeAspect="1"/>
          </p:cNvPicPr>
          <p:nvPr/>
        </p:nvPicPr>
        <p:blipFill>
          <a:blip r:embed="rId2" cstate="print"/>
          <a:stretch>
            <a:fillRect/>
          </a:stretch>
        </p:blipFill>
        <p:spPr>
          <a:xfrm>
            <a:off x="2057400" y="914400"/>
            <a:ext cx="4998720" cy="3749040"/>
          </a:xfrm>
          <a:prstGeom prst="rect">
            <a:avLst/>
          </a:prstGeom>
        </p:spPr>
      </p:pic>
      <p:sp>
        <p:nvSpPr>
          <p:cNvPr id="3" name="TextBox 2"/>
          <p:cNvSpPr txBox="1"/>
          <p:nvPr/>
        </p:nvSpPr>
        <p:spPr>
          <a:xfrm>
            <a:off x="914400" y="5181600"/>
            <a:ext cx="7086600" cy="369332"/>
          </a:xfrm>
          <a:prstGeom prst="rect">
            <a:avLst/>
          </a:prstGeom>
          <a:noFill/>
        </p:spPr>
        <p:txBody>
          <a:bodyPr wrap="square" rtlCol="0">
            <a:spAutoFit/>
          </a:bodyPr>
          <a:lstStyle/>
          <a:p>
            <a:pPr algn="ctr"/>
            <a:r>
              <a:rPr lang="en-US" dirty="0" smtClean="0"/>
              <a:t>How to clean and prepare a dead-out for new bees…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ct. 12 ,2014 field day 007.JPG"/>
          <p:cNvPicPr>
            <a:picLocks noChangeAspect="1"/>
          </p:cNvPicPr>
          <p:nvPr/>
        </p:nvPicPr>
        <p:blipFill>
          <a:blip r:embed="rId2" cstate="print"/>
          <a:stretch>
            <a:fillRect/>
          </a:stretch>
        </p:blipFill>
        <p:spPr>
          <a:xfrm>
            <a:off x="1676400" y="685800"/>
            <a:ext cx="5833408" cy="3876271"/>
          </a:xfrm>
          <a:prstGeom prst="rect">
            <a:avLst/>
          </a:prstGeom>
        </p:spPr>
      </p:pic>
      <p:sp>
        <p:nvSpPr>
          <p:cNvPr id="3" name="TextBox 2"/>
          <p:cNvSpPr txBox="1"/>
          <p:nvPr/>
        </p:nvSpPr>
        <p:spPr>
          <a:xfrm>
            <a:off x="838200" y="5105400"/>
            <a:ext cx="7543800" cy="369332"/>
          </a:xfrm>
          <a:prstGeom prst="rect">
            <a:avLst/>
          </a:prstGeom>
          <a:noFill/>
        </p:spPr>
        <p:txBody>
          <a:bodyPr wrap="square" rtlCol="0">
            <a:spAutoFit/>
          </a:bodyPr>
          <a:lstStyle/>
          <a:p>
            <a:pPr algn="ctr"/>
            <a:r>
              <a:rPr lang="en-US" dirty="0" smtClean="0"/>
              <a:t>Think about preparing for winter right now…</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0412.JPG"/>
          <p:cNvPicPr>
            <a:picLocks noChangeAspect="1"/>
          </p:cNvPicPr>
          <p:nvPr/>
        </p:nvPicPr>
        <p:blipFill>
          <a:blip r:embed="rId2" cstate="print"/>
          <a:stretch>
            <a:fillRect/>
          </a:stretch>
        </p:blipFill>
        <p:spPr>
          <a:xfrm>
            <a:off x="1752600" y="838200"/>
            <a:ext cx="5522259" cy="3657600"/>
          </a:xfrm>
          <a:prstGeom prst="rect">
            <a:avLst/>
          </a:prstGeom>
        </p:spPr>
      </p:pic>
      <p:sp>
        <p:nvSpPr>
          <p:cNvPr id="3" name="TextBox 2"/>
          <p:cNvSpPr txBox="1"/>
          <p:nvPr/>
        </p:nvSpPr>
        <p:spPr>
          <a:xfrm>
            <a:off x="1219200" y="5105400"/>
            <a:ext cx="7086600" cy="369332"/>
          </a:xfrm>
          <a:prstGeom prst="rect">
            <a:avLst/>
          </a:prstGeom>
          <a:noFill/>
        </p:spPr>
        <p:txBody>
          <a:bodyPr wrap="square" rtlCol="0">
            <a:spAutoFit/>
          </a:bodyPr>
          <a:lstStyle/>
          <a:p>
            <a:pPr algn="ctr"/>
            <a:r>
              <a:rPr lang="en-US" dirty="0" smtClean="0"/>
              <a:t>Preparing new equipment for new bees…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7400" y="5562600"/>
            <a:ext cx="50292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April 16, 2005 – What is wrong with this picture?</a:t>
            </a:r>
            <a:endParaRPr lang="en-US" dirty="0"/>
          </a:p>
        </p:txBody>
      </p:sp>
      <p:pic>
        <p:nvPicPr>
          <p:cNvPr id="5" name="Picture 4" descr="IMG_0267a.jpg"/>
          <p:cNvPicPr>
            <a:picLocks noChangeAspect="1"/>
          </p:cNvPicPr>
          <p:nvPr/>
        </p:nvPicPr>
        <p:blipFill>
          <a:blip r:embed="rId2" cstate="print"/>
          <a:stretch>
            <a:fillRect/>
          </a:stretch>
        </p:blipFill>
        <p:spPr>
          <a:xfrm>
            <a:off x="1828800" y="381000"/>
            <a:ext cx="5297466" cy="504410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255.JPG"/>
          <p:cNvPicPr>
            <a:picLocks noChangeAspect="1"/>
          </p:cNvPicPr>
          <p:nvPr/>
        </p:nvPicPr>
        <p:blipFill>
          <a:blip r:embed="rId2" cstate="print"/>
          <a:stretch>
            <a:fillRect/>
          </a:stretch>
        </p:blipFill>
        <p:spPr>
          <a:xfrm>
            <a:off x="1524000" y="1143000"/>
            <a:ext cx="5943600" cy="3962400"/>
          </a:xfrm>
          <a:prstGeom prst="rect">
            <a:avLst/>
          </a:prstGeom>
        </p:spPr>
      </p:pic>
      <p:sp>
        <p:nvSpPr>
          <p:cNvPr id="3" name="TextBox 2"/>
          <p:cNvSpPr txBox="1"/>
          <p:nvPr/>
        </p:nvSpPr>
        <p:spPr>
          <a:xfrm>
            <a:off x="2667000" y="5715000"/>
            <a:ext cx="38100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Problem #1 – bright sunny afternoon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268.JPG"/>
          <p:cNvPicPr>
            <a:picLocks noChangeAspect="1"/>
          </p:cNvPicPr>
          <p:nvPr/>
        </p:nvPicPr>
        <p:blipFill>
          <a:blip r:embed="rId2" cstate="print"/>
          <a:stretch>
            <a:fillRect/>
          </a:stretch>
        </p:blipFill>
        <p:spPr>
          <a:xfrm>
            <a:off x="1752600" y="990600"/>
            <a:ext cx="5867400" cy="3911600"/>
          </a:xfrm>
          <a:prstGeom prst="rect">
            <a:avLst/>
          </a:prstGeom>
        </p:spPr>
      </p:pic>
      <p:sp>
        <p:nvSpPr>
          <p:cNvPr id="3" name="TextBox 2"/>
          <p:cNvSpPr txBox="1"/>
          <p:nvPr/>
        </p:nvSpPr>
        <p:spPr>
          <a:xfrm>
            <a:off x="2552700" y="5486400"/>
            <a:ext cx="40386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Problem #2 – Two hives opened at once</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176</TotalTime>
  <Words>264</Words>
  <Application>Microsoft Office PowerPoint</Application>
  <PresentationFormat>On-screen Show (4:3)</PresentationFormat>
  <Paragraphs>21</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Trek</vt:lpstr>
      <vt:lpstr>HOW TO START YOUR BEEHIVES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START YOUR BEEHIVES</dc:title>
  <dc:creator>Caroline Abbott</dc:creator>
  <cp:lastModifiedBy>Caroline Abbott</cp:lastModifiedBy>
  <cp:revision>14</cp:revision>
  <dcterms:created xsi:type="dcterms:W3CDTF">2013-02-26T16:23:54Z</dcterms:created>
  <dcterms:modified xsi:type="dcterms:W3CDTF">2014-04-09T15:42:10Z</dcterms:modified>
</cp:coreProperties>
</file>